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86" autoAdjust="0"/>
    <p:restoredTop sz="94660"/>
  </p:normalViewPr>
  <p:slideViewPr>
    <p:cSldViewPr snapToGrid="0">
      <p:cViewPr varScale="1">
        <p:scale>
          <a:sx n="69" d="100"/>
          <a:sy n="69" d="100"/>
        </p:scale>
        <p:origin x="-557" y="-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28134-85D9-43C4-94EB-6DD58B918E23}" type="datetimeFigureOut">
              <a:rPr lang="en-ZA" smtClean="0"/>
              <a:t>2020/02/02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1459-3D92-4BD9-940B-D9033E24F9B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15749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28134-85D9-43C4-94EB-6DD58B918E23}" type="datetimeFigureOut">
              <a:rPr lang="en-ZA" smtClean="0"/>
              <a:t>2020/02/02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1459-3D92-4BD9-940B-D9033E24F9B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9992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28134-85D9-43C4-94EB-6DD58B918E23}" type="datetimeFigureOut">
              <a:rPr lang="en-ZA" smtClean="0"/>
              <a:t>2020/02/02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1459-3D92-4BD9-940B-D9033E24F9B1}" type="slidenum">
              <a:rPr lang="en-ZA" smtClean="0"/>
              <a:t>‹#›</a:t>
            </a:fld>
            <a:endParaRPr lang="en-Z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04936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28134-85D9-43C4-94EB-6DD58B918E23}" type="datetimeFigureOut">
              <a:rPr lang="en-ZA" smtClean="0"/>
              <a:t>2020/02/02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1459-3D92-4BD9-940B-D9033E24F9B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119428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28134-85D9-43C4-94EB-6DD58B918E23}" type="datetimeFigureOut">
              <a:rPr lang="en-ZA" smtClean="0"/>
              <a:t>2020/02/02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1459-3D92-4BD9-940B-D9033E24F9B1}" type="slidenum">
              <a:rPr lang="en-ZA" smtClean="0"/>
              <a:t>‹#›</a:t>
            </a:fld>
            <a:endParaRPr lang="en-Z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729274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28134-85D9-43C4-94EB-6DD58B918E23}" type="datetimeFigureOut">
              <a:rPr lang="en-ZA" smtClean="0"/>
              <a:t>2020/02/02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1459-3D92-4BD9-940B-D9033E24F9B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684628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28134-85D9-43C4-94EB-6DD58B918E23}" type="datetimeFigureOut">
              <a:rPr lang="en-ZA" smtClean="0"/>
              <a:t>2020/02/02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1459-3D92-4BD9-940B-D9033E24F9B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768355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28134-85D9-43C4-94EB-6DD58B918E23}" type="datetimeFigureOut">
              <a:rPr lang="en-ZA" smtClean="0"/>
              <a:t>2020/02/02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1459-3D92-4BD9-940B-D9033E24F9B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66232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28134-85D9-43C4-94EB-6DD58B918E23}" type="datetimeFigureOut">
              <a:rPr lang="en-ZA" smtClean="0"/>
              <a:t>2020/02/02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1459-3D92-4BD9-940B-D9033E24F9B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57868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28134-85D9-43C4-94EB-6DD58B918E23}" type="datetimeFigureOut">
              <a:rPr lang="en-ZA" smtClean="0"/>
              <a:t>2020/02/02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1459-3D92-4BD9-940B-D9033E24F9B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51043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28134-85D9-43C4-94EB-6DD58B918E23}" type="datetimeFigureOut">
              <a:rPr lang="en-ZA" smtClean="0"/>
              <a:t>2020/02/02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1459-3D92-4BD9-940B-D9033E24F9B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69983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28134-85D9-43C4-94EB-6DD58B918E23}" type="datetimeFigureOut">
              <a:rPr lang="en-ZA" smtClean="0"/>
              <a:t>2020/02/02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1459-3D92-4BD9-940B-D9033E24F9B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87336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28134-85D9-43C4-94EB-6DD58B918E23}" type="datetimeFigureOut">
              <a:rPr lang="en-ZA" smtClean="0"/>
              <a:t>2020/02/02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1459-3D92-4BD9-940B-D9033E24F9B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45215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28134-85D9-43C4-94EB-6DD58B918E23}" type="datetimeFigureOut">
              <a:rPr lang="en-ZA" smtClean="0"/>
              <a:t>2020/02/02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1459-3D92-4BD9-940B-D9033E24F9B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00394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28134-85D9-43C4-94EB-6DD58B918E23}" type="datetimeFigureOut">
              <a:rPr lang="en-ZA" smtClean="0"/>
              <a:t>2020/02/02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1459-3D92-4BD9-940B-D9033E24F9B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58660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28134-85D9-43C4-94EB-6DD58B918E23}" type="datetimeFigureOut">
              <a:rPr lang="en-ZA" smtClean="0"/>
              <a:t>2020/02/02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1459-3D92-4BD9-940B-D9033E24F9B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12786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28134-85D9-43C4-94EB-6DD58B918E23}" type="datetimeFigureOut">
              <a:rPr lang="en-ZA" smtClean="0"/>
              <a:t>2020/02/02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0B61459-3D92-4BD9-940B-D9033E24F9B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24514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 smtClean="0"/>
              <a:t>Statistical Simulated Models for Tornado Forecasting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ZA" dirty="0" smtClean="0"/>
              <a:t>MISG 2020 –Problem 5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03606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                  Motivation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Tornados are a major disaster, therefore accurate prediction of the event is an important research activity</a:t>
            </a:r>
          </a:p>
          <a:p>
            <a:r>
              <a:rPr lang="en-ZA" dirty="0" smtClean="0"/>
              <a:t>Long-range forecasts of severe convective storm activity is missing from seasonal forecasts such as how many storms can be expected along the a coastline etc.</a:t>
            </a:r>
          </a:p>
          <a:p>
            <a:r>
              <a:rPr lang="en-ZA" dirty="0"/>
              <a:t>P</a:t>
            </a:r>
            <a:r>
              <a:rPr lang="en-ZA" dirty="0" smtClean="0"/>
              <a:t>redicting tornado activity prior to the start of season has gained lots of attention in research</a:t>
            </a:r>
          </a:p>
          <a:p>
            <a:pPr algn="just"/>
            <a:r>
              <a:rPr lang="en-ZA" dirty="0" smtClean="0"/>
              <a:t>Because of large gaps </a:t>
            </a:r>
            <a:r>
              <a:rPr lang="en-ZA" dirty="0"/>
              <a:t>in our knowledge </a:t>
            </a:r>
            <a:r>
              <a:rPr lang="en-ZA" dirty="0" smtClean="0"/>
              <a:t>of how climate influences severe weather and the lack of methods to forecast it on the seasonal scale , basic and applied research using statistical models are needed to predict severe weather conditions accurately</a:t>
            </a:r>
          </a:p>
          <a:p>
            <a:pPr algn="just"/>
            <a:endParaRPr lang="en-ZA" dirty="0" smtClean="0"/>
          </a:p>
          <a:p>
            <a:endParaRPr lang="en-ZA" dirty="0"/>
          </a:p>
          <a:p>
            <a:endParaRPr lang="en-ZA" dirty="0" smtClean="0"/>
          </a:p>
          <a:p>
            <a:endParaRPr lang="en-ZA" dirty="0" smtClean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81563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                        Objective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Fit/simulate  statistical models to the historical tornado database is recommended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ZA" dirty="0" smtClean="0"/>
              <a:t> Within the current dynamic models for seasonal forecast events of interests like tornados are too small to be resolved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ZA" dirty="0" smtClean="0"/>
              <a:t> In dynamic seasonal models the necessary conditions do not sufficiently distinguish between days with and without tornados</a:t>
            </a:r>
          </a:p>
          <a:p>
            <a:r>
              <a:rPr lang="en-ZA" dirty="0"/>
              <a:t> </a:t>
            </a:r>
            <a:r>
              <a:rPr lang="en-ZA" dirty="0" smtClean="0"/>
              <a:t>In future study, </a:t>
            </a:r>
            <a:r>
              <a:rPr lang="en-ZA" dirty="0"/>
              <a:t> </a:t>
            </a:r>
            <a:r>
              <a:rPr lang="en-ZA" dirty="0" smtClean="0"/>
              <a:t>two statistical models </a:t>
            </a:r>
            <a:r>
              <a:rPr lang="en-ZA" i="1" dirty="0" smtClean="0"/>
              <a:t>(</a:t>
            </a:r>
            <a:r>
              <a:rPr lang="en-ZA" i="1" dirty="0" smtClean="0">
                <a:solidFill>
                  <a:srgbClr val="00B0F0"/>
                </a:solidFill>
              </a:rPr>
              <a:t>Cohen, 2018,”Simulating Tornado Probability and Tornado Wind Speed Based on Statistical Models”</a:t>
            </a:r>
            <a:r>
              <a:rPr lang="en-ZA" i="1" dirty="0" smtClean="0"/>
              <a:t>) </a:t>
            </a:r>
            <a:r>
              <a:rPr lang="en-ZA" dirty="0" smtClean="0"/>
              <a:t>which simulate tornado potential and wind speed  are used to test  the SA weather database during the time period of tornado activities in SA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72329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  Multivariable Linear Regression Models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6424" y="1825625"/>
            <a:ext cx="10247376" cy="4351338"/>
          </a:xfrm>
        </p:spPr>
        <p:txBody>
          <a:bodyPr>
            <a:normAutofit/>
          </a:bodyPr>
          <a:lstStyle/>
          <a:p>
            <a:r>
              <a:rPr lang="en-ZA" dirty="0" smtClean="0"/>
              <a:t>The statistical model for simulating tornado wind speed given a tornado is</a:t>
            </a:r>
          </a:p>
          <a:p>
            <a:pPr marL="0" indent="0">
              <a:buNone/>
            </a:pPr>
            <a:endParaRPr lang="en-ZA" dirty="0" smtClean="0"/>
          </a:p>
          <a:p>
            <a:endParaRPr lang="en-ZA" dirty="0"/>
          </a:p>
          <a:p>
            <a:endParaRPr lang="en-ZA" dirty="0" smtClean="0"/>
          </a:p>
          <a:p>
            <a:pPr marL="0" indent="0">
              <a:buNone/>
            </a:pPr>
            <a:r>
              <a:rPr lang="en-ZA" dirty="0"/>
              <a:t>w</a:t>
            </a:r>
            <a:r>
              <a:rPr lang="en-ZA" dirty="0" smtClean="0"/>
              <a:t>here </a:t>
            </a:r>
            <a:r>
              <a:rPr lang="en-ZA" dirty="0"/>
              <a:t>Y</a:t>
            </a:r>
            <a:r>
              <a:rPr lang="en-ZA" dirty="0" smtClean="0"/>
              <a:t> corresponds to the tornado wind speed simulated, </a:t>
            </a:r>
            <a:r>
              <a:rPr lang="en-ZA" i="1" dirty="0" smtClean="0"/>
              <a:t>A</a:t>
            </a:r>
            <a:r>
              <a:rPr lang="en-ZA" baseline="-25000" dirty="0"/>
              <a:t>i</a:t>
            </a:r>
            <a:r>
              <a:rPr lang="en-ZA" dirty="0" smtClean="0"/>
              <a:t> represents each of regression coefficients corresponding to the predictors </a:t>
            </a:r>
            <a:r>
              <a:rPr lang="en-ZA" i="1" dirty="0" smtClean="0"/>
              <a:t>X</a:t>
            </a:r>
            <a:r>
              <a:rPr lang="en-ZA" baseline="-25000" dirty="0" smtClean="0"/>
              <a:t>i</a:t>
            </a:r>
            <a:r>
              <a:rPr lang="en-ZA" dirty="0" smtClean="0"/>
              <a:t>, </a:t>
            </a:r>
            <a:r>
              <a:rPr lang="en-ZA" i="1" dirty="0" smtClean="0"/>
              <a:t>m</a:t>
            </a:r>
            <a:r>
              <a:rPr lang="en-ZA" dirty="0" smtClean="0"/>
              <a:t> is the number of input predictors and </a:t>
            </a:r>
            <a:r>
              <a:rPr lang="en-ZA" i="1" dirty="0" smtClean="0"/>
              <a:t>B </a:t>
            </a:r>
            <a:r>
              <a:rPr lang="en-ZA" dirty="0" smtClean="0"/>
              <a:t>is the intercept value of the model</a:t>
            </a:r>
          </a:p>
          <a:p>
            <a:r>
              <a:rPr lang="en-ZA" dirty="0" smtClean="0"/>
              <a:t>The simulated Enhanced Fujita (EF) scale ratings can be determined from the simulated tornado wind speeds by assigning ratings 0,1, 2,3,4 and 5  to the simulated wind speed of 75mph, 123mph, 151mph, 183mph and 218mph</a:t>
            </a:r>
            <a:endParaRPr lang="en-ZA" dirty="0"/>
          </a:p>
          <a:p>
            <a:pPr marL="0" indent="0">
              <a:buNone/>
            </a:pPr>
            <a:endParaRPr lang="en-ZA" dirty="0" smtClean="0"/>
          </a:p>
          <a:p>
            <a:pPr marL="0" indent="0">
              <a:buNone/>
            </a:pPr>
            <a:endParaRPr lang="en-ZA" dirty="0"/>
          </a:p>
        </p:txBody>
      </p:sp>
      <p:sp>
        <p:nvSpPr>
          <p:cNvPr id="4" name="TextBox 3"/>
          <p:cNvSpPr txBox="1"/>
          <p:nvPr/>
        </p:nvSpPr>
        <p:spPr>
          <a:xfrm>
            <a:off x="5637276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ZA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8064" y="2258568"/>
            <a:ext cx="7269480" cy="124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82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153"/>
            <a:ext cx="10515600" cy="658368"/>
          </a:xfrm>
        </p:spPr>
        <p:txBody>
          <a:bodyPr>
            <a:normAutofit/>
          </a:bodyPr>
          <a:lstStyle/>
          <a:p>
            <a:r>
              <a:rPr lang="en-ZA" dirty="0" smtClean="0"/>
              <a:t>    Multivariable Linear Regression Models</a:t>
            </a:r>
            <a:endParaRPr lang="en-Z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804672"/>
                <a:ext cx="10515600" cy="5372291"/>
              </a:xfrm>
            </p:spPr>
            <p:txBody>
              <a:bodyPr>
                <a:normAutofit/>
              </a:bodyPr>
              <a:lstStyle/>
              <a:p>
                <a:r>
                  <a:rPr lang="en-ZA" dirty="0" smtClean="0"/>
                  <a:t>A binary logistic equation is used to simulate tornado probabilities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ZA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ZA" sz="2400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ZA"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ZA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ZA" sz="2400" i="1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ZA" sz="2400" i="1">
                              <a:latin typeface="Cambria Math" panose="02040503050406030204" pitchFamily="18" charset="0"/>
                            </a:rPr>
                            <m:t>𝑒𝑥𝑝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lang="en-ZA" sz="24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ZA" sz="2400" b="0" i="1" smtClean="0">
                                  <a:latin typeface="Cambria Math" panose="02040503050406030204" pitchFamily="18" charset="0"/>
                                </a:rPr>
                                <m:t>−[</m:t>
                              </m:r>
                              <m:d>
                                <m:dPr>
                                  <m:ctrlPr>
                                    <a:rPr lang="en-ZA" sz="24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nary>
                                    <m:naryPr>
                                      <m:chr m:val="∑"/>
                                      <m:limLoc m:val="undOvr"/>
                                      <m:ctrlPr>
                                        <a:rPr lang="en-ZA" sz="2400" i="1">
                                          <a:latin typeface="Cambria Math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en-ZA" sz="24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ZA" sz="2400" i="1">
                                          <a:latin typeface="Cambria Math" panose="02040503050406030204" pitchFamily="18" charset="0"/>
                                        </a:rPr>
                                        <m:t>=1</m:t>
                                      </m:r>
                                    </m:sub>
                                    <m:sup>
                                      <m:r>
                                        <a:rPr lang="en-ZA" sz="2400" i="1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sup>
                                    <m:e>
                                      <m:sSub>
                                        <m:sSubPr>
                                          <m:ctrlPr>
                                            <a:rPr lang="en-ZA" sz="2400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ZA" sz="2400" i="1">
                                              <a:latin typeface="Cambria Math" panose="02040503050406030204" pitchFamily="18" charset="0"/>
                                            </a:rPr>
                                            <m:t>𝐴</m:t>
                                          </m:r>
                                        </m:e>
                                        <m:sub>
                                          <m:r>
                                            <a:rPr lang="en-ZA" sz="24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e>
                                  </m:nary>
                                  <m:sSub>
                                    <m:sSubPr>
                                      <m:ctrlPr>
                                        <a:rPr lang="en-ZA" sz="24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ZA" sz="2400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en-ZA" sz="24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ZA" sz="24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ZA" sz="2400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ZA" sz="2400" b="0" i="1" smtClean="0"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ZA" sz="2400" dirty="0"/>
              </a:p>
              <a:p>
                <a:pPr marL="0" indent="0">
                  <a:buNone/>
                </a:pPr>
                <a:endParaRPr lang="en-ZA" sz="2400" dirty="0" smtClean="0"/>
              </a:p>
              <a:p>
                <a:pPr marL="0" indent="0">
                  <a:buNone/>
                </a:pPr>
                <a:r>
                  <a:rPr lang="en-ZA" dirty="0" smtClean="0"/>
                  <a:t>(</a:t>
                </a:r>
                <a:r>
                  <a:rPr lang="en-ZA" dirty="0" err="1" smtClean="0"/>
                  <a:t>Pindyck</a:t>
                </a:r>
                <a:r>
                  <a:rPr lang="en-ZA" dirty="0" smtClean="0"/>
                  <a:t> and </a:t>
                </a:r>
                <a:r>
                  <a:rPr lang="en-ZA" dirty="0" err="1" smtClean="0"/>
                  <a:t>Rubinfield</a:t>
                </a:r>
                <a:r>
                  <a:rPr lang="en-ZA" dirty="0" smtClean="0"/>
                  <a:t>, 1981,”</a:t>
                </a:r>
                <a:r>
                  <a:rPr lang="en-ZA" i="1" dirty="0" smtClean="0">
                    <a:solidFill>
                      <a:srgbClr val="00B0F0"/>
                    </a:solidFill>
                  </a:rPr>
                  <a:t>Econometric Models and Economic Forecasts. 2</a:t>
                </a:r>
                <a:r>
                  <a:rPr lang="en-ZA" i="1" baseline="30000" dirty="0" smtClean="0">
                    <a:solidFill>
                      <a:srgbClr val="00B0F0"/>
                    </a:solidFill>
                  </a:rPr>
                  <a:t>nd</a:t>
                </a:r>
                <a:r>
                  <a:rPr lang="en-ZA" i="1" dirty="0" smtClean="0">
                    <a:solidFill>
                      <a:srgbClr val="00B0F0"/>
                    </a:solidFill>
                  </a:rPr>
                  <a:t> ed. McGraw-Hill, 630 pp</a:t>
                </a:r>
                <a:r>
                  <a:rPr lang="en-ZA" dirty="0" smtClean="0"/>
                  <a:t>”)</a:t>
                </a:r>
              </a:p>
              <a:p>
                <a:pPr marL="0" indent="0">
                  <a:buNone/>
                </a:pPr>
                <a:endParaRPr lang="en-ZA" dirty="0" smtClean="0"/>
              </a:p>
              <a:p>
                <a:r>
                  <a:rPr lang="en-ZA" dirty="0" smtClean="0"/>
                  <a:t>Predictors for simulating tornado probabilities and wind speed are</a:t>
                </a:r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ZA" dirty="0"/>
                  <a:t> </a:t>
                </a:r>
                <a:r>
                  <a:rPr lang="en-ZA" dirty="0" smtClean="0"/>
                  <a:t>Height  of circulation above radar level</a:t>
                </a:r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ZA" dirty="0" smtClean="0"/>
                  <a:t>Peak average of rotational velocity</a:t>
                </a:r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ZA" dirty="0" smtClean="0"/>
                  <a:t>Circulation diameter</a:t>
                </a:r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ZA" dirty="0" smtClean="0"/>
                  <a:t>Clear/tight characteristics of circulation</a:t>
                </a:r>
              </a:p>
              <a:p>
                <a:pPr marL="0" indent="0">
                  <a:buNone/>
                </a:pPr>
                <a:endParaRPr lang="en-ZA" dirty="0" smtClean="0"/>
              </a:p>
              <a:p>
                <a:pPr>
                  <a:buFont typeface="Wingdings" panose="05000000000000000000" pitchFamily="2" charset="2"/>
                  <a:buChar char="Ø"/>
                </a:pPr>
                <a:endParaRPr lang="en-ZA" dirty="0" smtClean="0"/>
              </a:p>
              <a:p>
                <a:pPr>
                  <a:buFont typeface="Wingdings" panose="05000000000000000000" pitchFamily="2" charset="2"/>
                  <a:buChar char="Ø"/>
                </a:pPr>
                <a:endParaRPr lang="en-ZA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804672"/>
                <a:ext cx="10515600" cy="5372291"/>
              </a:xfrm>
              <a:blipFill rotWithShape="0">
                <a:blip r:embed="rId2"/>
                <a:stretch>
                  <a:fillRect l="-522" t="-681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2200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                        Conclusion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Inputs from the independent data set can be used to statistically simulate the tornado probability and tornado wind speed for each of severe weather conditions </a:t>
            </a:r>
          </a:p>
          <a:p>
            <a:r>
              <a:rPr lang="en-ZA" dirty="0" smtClean="0"/>
              <a:t>Differences between values of performing  the  model on a dataset  for which the known and unknown outcomes evaluate model for further improvements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74393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311</TotalTime>
  <Words>447</Words>
  <Application>Microsoft Office PowerPoint</Application>
  <PresentationFormat>Custom</PresentationFormat>
  <Paragraphs>37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Facet</vt:lpstr>
      <vt:lpstr>Statistical Simulated Models for Tornado Forecasting</vt:lpstr>
      <vt:lpstr>                  Motivation</vt:lpstr>
      <vt:lpstr>                        Objective</vt:lpstr>
      <vt:lpstr>  Multivariable Linear Regression Models</vt:lpstr>
      <vt:lpstr>    Multivariable Linear Regression Models</vt:lpstr>
      <vt:lpstr>                        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Stastical Models for</dc:title>
  <dc:creator>Syamala Krishnannair</dc:creator>
  <cp:lastModifiedBy>David Mason</cp:lastModifiedBy>
  <cp:revision>30</cp:revision>
  <dcterms:created xsi:type="dcterms:W3CDTF">2020-01-11T04:13:50Z</dcterms:created>
  <dcterms:modified xsi:type="dcterms:W3CDTF">2020-02-02T16:55:21Z</dcterms:modified>
</cp:coreProperties>
</file>